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7" r:id="rId4"/>
    <p:sldId id="266" r:id="rId5"/>
    <p:sldId id="268" r:id="rId6"/>
    <p:sldId id="261" r:id="rId7"/>
    <p:sldId id="280" r:id="rId8"/>
    <p:sldId id="269" r:id="rId9"/>
    <p:sldId id="278" r:id="rId10"/>
    <p:sldId id="273" r:id="rId11"/>
    <p:sldId id="276" r:id="rId12"/>
    <p:sldId id="281" r:id="rId13"/>
    <p:sldId id="271" r:id="rId14"/>
    <p:sldId id="279" r:id="rId15"/>
    <p:sldId id="277" r:id="rId16"/>
    <p:sldId id="275" r:id="rId17"/>
    <p:sldId id="274" r:id="rId18"/>
    <p:sldId id="272" r:id="rId19"/>
    <p:sldId id="270" r:id="rId20"/>
    <p:sldId id="258" r:id="rId21"/>
    <p:sldId id="259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95043AA7-CCDA-4DB5-A952-06EE73A483D5}">
          <p14:sldIdLst>
            <p14:sldId id="256"/>
          </p14:sldIdLst>
        </p14:section>
        <p14:section name="背景" id="{8AF43149-3FC8-4A2D-A3FB-0A7088001816}">
          <p14:sldIdLst>
            <p14:sldId id="260"/>
            <p14:sldId id="267"/>
            <p14:sldId id="266"/>
            <p14:sldId id="268"/>
            <p14:sldId id="261"/>
          </p14:sldIdLst>
        </p14:section>
        <p14:section name="效果展示" id="{836C969A-3F3E-4820-AC06-A443A5AAAB12}">
          <p14:sldIdLst>
            <p14:sldId id="280"/>
          </p14:sldIdLst>
        </p14:section>
        <p14:section name="平台构思" id="{32C603F1-3BCA-44F1-BEF0-954D8E3C202B}">
          <p14:sldIdLst>
            <p14:sldId id="269"/>
            <p14:sldId id="278"/>
            <p14:sldId id="273"/>
            <p14:sldId id="276"/>
          </p14:sldIdLst>
        </p14:section>
        <p14:section name="关键技术" id="{77B8275C-0ADA-49BB-8A47-ED096EA7598D}">
          <p14:sldIdLst>
            <p14:sldId id="281"/>
            <p14:sldId id="271"/>
            <p14:sldId id="279"/>
            <p14:sldId id="277"/>
            <p14:sldId id="275"/>
            <p14:sldId id="274"/>
            <p14:sldId id="272"/>
            <p14:sldId id="270"/>
            <p14:sldId id="258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2" autoAdjust="0"/>
    <p:restoredTop sz="90989" autoAdjust="0"/>
  </p:normalViewPr>
  <p:slideViewPr>
    <p:cSldViewPr snapToGrid="0">
      <p:cViewPr>
        <p:scale>
          <a:sx n="75" d="100"/>
          <a:sy n="75" d="100"/>
        </p:scale>
        <p:origin x="21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A31964-4433-4FED-8EFD-73FFDF46C6F6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FE2671-BB15-4D74-A7C0-4C9C5D9DCB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81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从原型工具依据的</a:t>
            </a:r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方法原理</a:t>
            </a:r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技术创新</a:t>
            </a:r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功能特点</a:t>
            </a:r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使用效果</a:t>
            </a:r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lucida Grande"/>
              </a:rPr>
              <a:t>、与其他工具对比分析三个方面准备好陈述与演示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776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201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67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因此 如何平滑虚拟环境到真实开发环境的过渡过程？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赛前调试：</a:t>
            </a:r>
            <a:endParaRPr lang="en-US" altLang="zh-CN" dirty="0"/>
          </a:p>
          <a:p>
            <a:r>
              <a:rPr lang="zh-CN" altLang="en-US" dirty="0"/>
              <a:t>从模拟器到真实硬件的切换：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https://userpages.uni-koblenz.de/~robbie/news/2nd-prize-at-dji-technical-challenge-in-shenzhen-china/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一些言论实证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“前期开发的程序在物理场地上并没有按照他设想的运行” </a:t>
            </a:r>
            <a:r>
              <a:rPr lang="en-US" altLang="zh-CN" dirty="0"/>
              <a:t>【PHY</a:t>
            </a:r>
            <a:r>
              <a:rPr lang="zh-CN" altLang="en-US" dirty="0"/>
              <a:t>的优势</a:t>
            </a:r>
            <a:r>
              <a:rPr lang="en-US" altLang="zh-CN" dirty="0"/>
              <a:t>】 </a:t>
            </a:r>
          </a:p>
          <a:p>
            <a:endParaRPr lang="en-US" altLang="zh-CN" dirty="0"/>
          </a:p>
          <a:p>
            <a:r>
              <a:rPr lang="zh-CN" altLang="en-US" dirty="0"/>
              <a:t>“第二轮，之前的测试导致</a:t>
            </a:r>
            <a:r>
              <a:rPr lang="zh-CN" altLang="en-US" b="0" i="0" dirty="0">
                <a:solidFill>
                  <a:srgbClr val="3C3C3C"/>
                </a:solidFill>
                <a:effectLst/>
                <a:latin typeface="Lato" panose="020B0604020202020204" pitchFamily="34" charset="0"/>
              </a:rPr>
              <a:t>激光扫描仪不再工作</a:t>
            </a:r>
            <a:r>
              <a:rPr lang="zh-CN" altLang="en-US" dirty="0"/>
              <a:t>”</a:t>
            </a:r>
            <a:r>
              <a:rPr lang="en-US" altLang="zh-CN" dirty="0"/>
              <a:t>【PHY</a:t>
            </a:r>
            <a:r>
              <a:rPr lang="zh-CN" altLang="en-US" dirty="0"/>
              <a:t>的劣势、物理硬件的损坏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修改代码逻辑，但面向硬件无法方便的进行查错和纠正 </a:t>
            </a:r>
            <a:r>
              <a:rPr lang="en-US" altLang="zh-CN" dirty="0"/>
              <a:t>【SIM</a:t>
            </a:r>
            <a:r>
              <a:rPr lang="zh-CN" altLang="en-US" dirty="0"/>
              <a:t>的优势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27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538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578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191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07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6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54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38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背景介绍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r>
              <a:rPr lang="zh-CN" altLang="en-US" dirty="0"/>
              <a:t>我们首先介绍背景：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信息物理融合系统是由</a:t>
            </a:r>
            <a:r>
              <a:rPr lang="zh-CN" altLang="en-US" sz="1200" dirty="0">
                <a:latin typeface="思源黑体" charset="0"/>
                <a:ea typeface="微软雅黑" panose="020B0503020204020204" charset="-122"/>
                <a:cs typeface="思源黑体" charset="0"/>
              </a:rPr>
              <a:t>一组高度融合的 </a:t>
            </a:r>
            <a:r>
              <a:rPr lang="zh-CN" altLang="en-US" sz="1200" b="1" dirty="0">
                <a:latin typeface="思源黑体" charset="0"/>
                <a:ea typeface="微软雅黑" panose="020B0503020204020204" charset="-122"/>
                <a:cs typeface="思源黑体" charset="0"/>
              </a:rPr>
              <a:t>软件组件 </a:t>
            </a:r>
            <a:r>
              <a:rPr lang="zh-CN" altLang="en-US" sz="1200" dirty="0">
                <a:latin typeface="思源黑体" charset="0"/>
                <a:ea typeface="微软雅黑" panose="020B0503020204020204" charset="-122"/>
                <a:cs typeface="思源黑体" charset="0"/>
              </a:rPr>
              <a:t>和 </a:t>
            </a:r>
            <a:r>
              <a:rPr lang="zh-CN" altLang="en-US" sz="1200" b="1" dirty="0">
                <a:latin typeface="思源黑体" charset="0"/>
                <a:ea typeface="微软雅黑" panose="020B0503020204020204" charset="-122"/>
                <a:cs typeface="思源黑体" charset="0"/>
              </a:rPr>
              <a:t>物理环境 </a:t>
            </a:r>
            <a:r>
              <a:rPr lang="zh-CN" altLang="en-US" sz="1200" dirty="0">
                <a:latin typeface="思源黑体" charset="0"/>
                <a:ea typeface="微软雅黑" panose="020B0503020204020204" charset="-122"/>
                <a:cs typeface="思源黑体" charset="0"/>
              </a:rPr>
              <a:t>构成的工程系统。</a:t>
            </a:r>
            <a:endParaRPr lang="en-US" altLang="zh-CN" sz="12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该系统中的软件，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除了功能性任务之外， 还承担了和硬件、物理空间等环境的的交互任务。</a:t>
            </a:r>
            <a:endParaRPr lang="en-US" altLang="zh-CN" sz="18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在该类系统中，我们选择大疆机甲大师</a:t>
            </a:r>
            <a:r>
              <a:rPr lang="en-US" altLang="zh-CN" dirty="0" err="1"/>
              <a:t>RoboMaster</a:t>
            </a:r>
            <a:r>
              <a:rPr lang="zh-CN" altLang="en-US" dirty="0"/>
              <a:t>这样一类开源社区中研究较多的</a:t>
            </a:r>
            <a:r>
              <a:rPr lang="en-US" altLang="zh-CN" dirty="0"/>
              <a:t>CPS</a:t>
            </a:r>
            <a:r>
              <a:rPr lang="zh-CN" altLang="en-US" dirty="0"/>
              <a:t>软件开发场景。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尝试对</a:t>
            </a:r>
            <a:r>
              <a:rPr lang="en-US" altLang="zh-CN" dirty="0"/>
              <a:t>CPS</a:t>
            </a:r>
            <a:r>
              <a:rPr lang="zh-CN" altLang="en-US" dirty="0"/>
              <a:t>系统中开发的共性问题进行优化。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-----</a:t>
            </a:r>
          </a:p>
          <a:p>
            <a:endParaRPr lang="en-US" altLang="zh-CN" dirty="0"/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731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https://userpages.uni-koblenz.de/~robbie/news/2nd-prize-at-dji-technical-challenge-in-shenzhen-china/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45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介绍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b="0" i="0" dirty="0">
                <a:solidFill>
                  <a:srgbClr val="444444"/>
                </a:solidFill>
                <a:effectLst/>
                <a:latin typeface="lucida Grande"/>
              </a:rPr>
              <a:t>DSTA </a:t>
            </a:r>
            <a:r>
              <a:rPr lang="en-US" altLang="zh-CN" b="0" i="0" dirty="0" err="1">
                <a:solidFill>
                  <a:srgbClr val="444444"/>
                </a:solidFill>
                <a:effectLst/>
                <a:latin typeface="lucida Grande"/>
              </a:rPr>
              <a:t>BrainHack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lucida Grande"/>
              </a:rPr>
              <a:t> TIL (Today I Learned) Artificial Intelligence Competition</a:t>
            </a:r>
            <a:endParaRPr lang="en-US" altLang="zh-CN" dirty="0"/>
          </a:p>
          <a:p>
            <a:r>
              <a:rPr lang="zh-CN" altLang="en-US" dirty="0"/>
              <a:t>赛事流程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[</a:t>
            </a:r>
            <a:r>
              <a:rPr lang="zh-CN" altLang="en-US" dirty="0"/>
              <a:t>时间线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&gt; </a:t>
            </a:r>
            <a:r>
              <a:rPr lang="zh-CN" altLang="en-US" dirty="0"/>
              <a:t>预赛阶段：模拟器开发   </a:t>
            </a:r>
            <a:r>
              <a:rPr lang="en-US" altLang="zh-CN" dirty="0"/>
              <a:t>---- </a:t>
            </a:r>
            <a:r>
              <a:rPr lang="zh-CN" altLang="en-US" dirty="0"/>
              <a:t>正赛前：现场调试 </a:t>
            </a:r>
            <a:r>
              <a:rPr lang="en-US" altLang="zh-CN" dirty="0"/>
              <a:t> --- </a:t>
            </a:r>
            <a:r>
              <a:rPr lang="zh-CN" altLang="en-US" dirty="0"/>
              <a:t>正赛现场：仍有</a:t>
            </a:r>
            <a:r>
              <a:rPr lang="en-US" altLang="zh-CN" dirty="0"/>
              <a:t>bug</a:t>
            </a:r>
          </a:p>
          <a:p>
            <a:r>
              <a:rPr lang="en-US" altLang="zh-CN" dirty="0"/>
              <a:t> 	MIL + SIL	       HIL 		X(</a:t>
            </a:r>
          </a:p>
          <a:p>
            <a:endParaRPr lang="en-US" altLang="zh-CN" dirty="0"/>
          </a:p>
          <a:p>
            <a:r>
              <a:rPr lang="zh-CN" altLang="en-US" dirty="0"/>
              <a:t>充分说明了 </a:t>
            </a:r>
            <a:r>
              <a:rPr lang="en-US" altLang="zh-CN" dirty="0"/>
              <a:t>SIL </a:t>
            </a:r>
            <a:r>
              <a:rPr lang="zh-CN" altLang="en-US" dirty="0"/>
              <a:t>和 </a:t>
            </a:r>
            <a:r>
              <a:rPr lang="en-US" altLang="zh-CN" dirty="0"/>
              <a:t>HIL</a:t>
            </a:r>
            <a:r>
              <a:rPr lang="zh-CN" altLang="en-US" dirty="0"/>
              <a:t>之间的</a:t>
            </a:r>
            <a:r>
              <a:rPr lang="en-US" altLang="zh-CN" dirty="0"/>
              <a:t>gap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赛前调试：</a:t>
            </a:r>
            <a:endParaRPr lang="en-US" altLang="zh-CN" dirty="0"/>
          </a:p>
          <a:p>
            <a:r>
              <a:rPr lang="zh-CN" altLang="en-US" dirty="0"/>
              <a:t>从模拟器到真实硬件的切换：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https://userpages.uni-koblenz.de/~robbie/news/2nd-prize-at-dji-technical-challenge-in-shenzhen-china/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一些言论实证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“前期开发的程序在物理场地上并没有按照他设想的运行” </a:t>
            </a:r>
            <a:r>
              <a:rPr lang="en-US" altLang="zh-CN" dirty="0"/>
              <a:t>【PHY</a:t>
            </a:r>
            <a:r>
              <a:rPr lang="zh-CN" altLang="en-US" dirty="0"/>
              <a:t>的优势</a:t>
            </a:r>
            <a:r>
              <a:rPr lang="en-US" altLang="zh-CN" dirty="0"/>
              <a:t>】 </a:t>
            </a:r>
          </a:p>
          <a:p>
            <a:endParaRPr lang="en-US" altLang="zh-CN" dirty="0"/>
          </a:p>
          <a:p>
            <a:r>
              <a:rPr lang="zh-CN" altLang="en-US" dirty="0"/>
              <a:t>“第二轮，之前的测试导致</a:t>
            </a:r>
            <a:r>
              <a:rPr lang="zh-CN" altLang="en-US" b="0" i="0" dirty="0">
                <a:solidFill>
                  <a:srgbClr val="3C3C3C"/>
                </a:solidFill>
                <a:effectLst/>
                <a:latin typeface="Lato" panose="020B0604020202020204" pitchFamily="34" charset="0"/>
              </a:rPr>
              <a:t>激光扫描仪不再工作</a:t>
            </a:r>
            <a:r>
              <a:rPr lang="zh-CN" altLang="en-US" dirty="0"/>
              <a:t>”</a:t>
            </a:r>
            <a:r>
              <a:rPr lang="en-US" altLang="zh-CN" dirty="0"/>
              <a:t>【PHY</a:t>
            </a:r>
            <a:r>
              <a:rPr lang="zh-CN" altLang="en-US" dirty="0"/>
              <a:t>的劣势、物理硬件的损坏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修改代码逻辑，但面向硬件无法方便的进行查错和纠正 </a:t>
            </a:r>
            <a:r>
              <a:rPr lang="en-US" altLang="zh-CN" dirty="0"/>
              <a:t>【SIM</a:t>
            </a:r>
            <a:r>
              <a:rPr lang="zh-CN" altLang="en-US" dirty="0"/>
              <a:t>的优势</a:t>
            </a:r>
            <a:r>
              <a:rPr lang="en-US" altLang="zh-CN" dirty="0"/>
              <a:t>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905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因此 如何平滑虚拟环境到真实开发环境的过渡过程？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赛前调试：</a:t>
            </a:r>
            <a:endParaRPr lang="en-US" altLang="zh-CN" dirty="0"/>
          </a:p>
          <a:p>
            <a:r>
              <a:rPr lang="zh-CN" altLang="en-US" dirty="0"/>
              <a:t>从模拟器到真实硬件的切换：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https://userpages.uni-koblenz.de/~robbie/news/2nd-prize-at-dji-technical-challenge-in-shenzhen-china/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【</a:t>
            </a:r>
            <a:r>
              <a:rPr lang="zh-CN" altLang="en-US" dirty="0"/>
              <a:t>一些言论实证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“前期开发的程序在物理场地上并没有按照他设想的运行” </a:t>
            </a:r>
            <a:r>
              <a:rPr lang="en-US" altLang="zh-CN" dirty="0"/>
              <a:t>【PHY</a:t>
            </a:r>
            <a:r>
              <a:rPr lang="zh-CN" altLang="en-US" dirty="0"/>
              <a:t>的优势</a:t>
            </a:r>
            <a:r>
              <a:rPr lang="en-US" altLang="zh-CN" dirty="0"/>
              <a:t>】 </a:t>
            </a:r>
          </a:p>
          <a:p>
            <a:endParaRPr lang="en-US" altLang="zh-CN" dirty="0"/>
          </a:p>
          <a:p>
            <a:r>
              <a:rPr lang="zh-CN" altLang="en-US" dirty="0"/>
              <a:t>“第二轮，之前的测试导致</a:t>
            </a:r>
            <a:r>
              <a:rPr lang="zh-CN" altLang="en-US" b="0" i="0" dirty="0">
                <a:solidFill>
                  <a:srgbClr val="3C3C3C"/>
                </a:solidFill>
                <a:effectLst/>
                <a:latin typeface="Lato" panose="020B0604020202020204" pitchFamily="34" charset="0"/>
              </a:rPr>
              <a:t>激光扫描仪不再工作</a:t>
            </a:r>
            <a:r>
              <a:rPr lang="zh-CN" altLang="en-US" dirty="0"/>
              <a:t>”</a:t>
            </a:r>
            <a:r>
              <a:rPr lang="en-US" altLang="zh-CN" dirty="0"/>
              <a:t>【PHY</a:t>
            </a:r>
            <a:r>
              <a:rPr lang="zh-CN" altLang="en-US" dirty="0"/>
              <a:t>的劣势、物理硬件的损坏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修改代码逻辑，但面向硬件无法方便的进行查错和纠正 </a:t>
            </a:r>
            <a:r>
              <a:rPr lang="en-US" altLang="zh-CN" dirty="0"/>
              <a:t>【SIM</a:t>
            </a:r>
            <a:r>
              <a:rPr lang="zh-CN" altLang="en-US" dirty="0"/>
              <a:t>的优势</a:t>
            </a:r>
            <a:r>
              <a:rPr lang="en-US" altLang="zh-CN" dirty="0"/>
              <a:t>】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91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如何在前期的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334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开发这样的一个平台：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小车在物理环境中运行。</a:t>
            </a:r>
            <a:r>
              <a:rPr lang="en-US" altLang="zh-CN" dirty="0"/>
              <a:t> </a:t>
            </a:r>
            <a:r>
              <a:rPr lang="en-US" altLang="zh-CN" dirty="0" err="1"/>
              <a:t>HiL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在我们平台的监督下，运行过程安全可靠。</a:t>
            </a:r>
            <a:endParaRPr lang="en-US" altLang="zh-CN" dirty="0"/>
          </a:p>
          <a:p>
            <a:r>
              <a:rPr lang="en-US" altLang="zh-CN" dirty="0"/>
              <a:t>   </a:t>
            </a:r>
            <a:r>
              <a:rPr lang="zh-CN" altLang="en-US" dirty="0"/>
              <a:t>并且快速地切换代码，快速的更新场景。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671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62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CPS</a:t>
            </a:r>
            <a:r>
              <a:rPr lang="zh-CN" altLang="en-US" dirty="0"/>
              <a:t>软件的任务：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感知 </a:t>
            </a:r>
            <a:endParaRPr lang="en-US" altLang="zh-CN" dirty="0"/>
          </a:p>
          <a:p>
            <a:pPr marL="0" indent="0">
              <a:buFontTx/>
              <a:buNone/>
            </a:pPr>
            <a:r>
              <a:rPr lang="en-US" altLang="zh-CN" dirty="0"/>
              <a:t>-   </a:t>
            </a:r>
            <a:r>
              <a:rPr lang="zh-CN" altLang="en-US" dirty="0"/>
              <a:t>决策</a:t>
            </a:r>
            <a:endParaRPr lang="en-US" altLang="zh-CN" dirty="0"/>
          </a:p>
          <a:p>
            <a:r>
              <a:rPr lang="en-US" altLang="zh-CN" dirty="0"/>
              <a:t>-   </a:t>
            </a:r>
            <a:r>
              <a:rPr lang="zh-CN" altLang="en-US" dirty="0"/>
              <a:t>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FE2671-BB15-4D74-A7C0-4C9C5D9DCB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834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新建文件夹\张士豪\2022.11.25上海\PPT\PPT.jpgPP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26454" y="1641726"/>
            <a:ext cx="814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" charset="0"/>
                <a:ea typeface="思源黑体" charset="0"/>
              </a:rPr>
              <a:t>基于大疆机甲大师的</a:t>
            </a:r>
            <a:endParaRPr lang="en-US" altLang="zh-CN" sz="5400" dirty="0">
              <a:solidFill>
                <a:schemeClr val="bg1"/>
              </a:solidFill>
              <a:latin typeface="思源黑体" charset="0"/>
              <a:ea typeface="思源黑体" charset="0"/>
            </a:endParaRPr>
          </a:p>
          <a:p>
            <a:pPr algn="ctr"/>
            <a:r>
              <a:rPr lang="zh-CN" altLang="en-US" sz="5400" dirty="0">
                <a:solidFill>
                  <a:schemeClr val="bg1"/>
                </a:solidFill>
                <a:latin typeface="思源黑体" charset="0"/>
                <a:ea typeface="思源黑体" charset="0"/>
              </a:rPr>
              <a:t>信息物理综合测试床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33541" y="3975259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思源黑体" charset="0"/>
                <a:ea typeface="方正大黑简体" panose="02000000000000000000" charset="-122"/>
                <a:cs typeface="思源黑体" charset="0"/>
              </a:rPr>
              <a:t>报告人：毛心怡</a:t>
            </a:r>
            <a:endParaRPr lang="en-US" altLang="zh-CN" sz="2800" dirty="0">
              <a:solidFill>
                <a:schemeClr val="bg1"/>
              </a:solidFill>
              <a:latin typeface="思源黑体" charset="0"/>
              <a:ea typeface="方正大黑简体" panose="02000000000000000000" charset="-122"/>
              <a:cs typeface="思源黑体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33541" y="4835438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" charset="0"/>
                <a:ea typeface="方正大黑简体" panose="02000000000000000000" charset="-122"/>
                <a:cs typeface="思源黑体" charset="0"/>
              </a:rPr>
              <a:t>报告日期：</a:t>
            </a:r>
            <a:r>
              <a:rPr lang="en-US" altLang="zh-CN" sz="2000" dirty="0">
                <a:solidFill>
                  <a:schemeClr val="bg1"/>
                </a:solidFill>
                <a:latin typeface="思源黑体" charset="0"/>
                <a:ea typeface="方正大黑简体" panose="02000000000000000000" charset="-122"/>
                <a:cs typeface="思源黑体" charset="0"/>
              </a:rPr>
              <a:t>2022.11.21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49156" y="1275529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硬件在环 的 动作执行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空旷场地中 运动的小车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1A0410-A370-70A8-D500-A2133268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52" y="1925035"/>
            <a:ext cx="5951736" cy="1005927"/>
          </a:xfrm>
          <a:prstGeom prst="rect">
            <a:avLst/>
          </a:prstGeom>
        </p:spPr>
      </p:pic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74C4D8-5075-FF33-B3CF-763450879420}"/>
              </a:ext>
            </a:extLst>
          </p:cNvPr>
          <p:cNvSpPr/>
          <p:nvPr/>
        </p:nvSpPr>
        <p:spPr>
          <a:xfrm>
            <a:off x="7027728" y="1432560"/>
            <a:ext cx="4466589" cy="4568091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E882FF-A081-D6D2-DC82-FF507CCB649D}"/>
              </a:ext>
            </a:extLst>
          </p:cNvPr>
          <p:cNvSpPr txBox="1"/>
          <p:nvPr/>
        </p:nvSpPr>
        <p:spPr>
          <a:xfrm>
            <a:off x="8001231" y="5298628"/>
            <a:ext cx="3238853" cy="47459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虚拟小车  </a:t>
            </a:r>
            <a:r>
              <a:rPr lang="en-US" altLang="zh-CN" dirty="0">
                <a:latin typeface="思源黑体" charset="0"/>
                <a:ea typeface="微软雅黑" panose="020B0503020204020204" charset="-122"/>
              </a:rPr>
              <a:t>-  </a:t>
            </a: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平滑移动</a:t>
            </a:r>
            <a:endParaRPr lang="en-US" altLang="zh-CN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225F63C-FDFB-3F72-4835-6A4A4ACC8971}"/>
              </a:ext>
            </a:extLst>
          </p:cNvPr>
          <p:cNvSpPr txBox="1"/>
          <p:nvPr/>
        </p:nvSpPr>
        <p:spPr>
          <a:xfrm>
            <a:off x="8001230" y="3429000"/>
            <a:ext cx="3238853" cy="47459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物理小车   </a:t>
            </a:r>
            <a:r>
              <a:rPr lang="en-US" altLang="zh-CN" dirty="0">
                <a:latin typeface="思源黑体" charset="0"/>
                <a:ea typeface="微软雅黑" panose="020B0503020204020204" charset="-122"/>
              </a:rPr>
              <a:t>-  </a:t>
            </a: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抖动地平移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DC33F84-C884-0E69-4847-FF1EB81F657F}"/>
              </a:ext>
            </a:extLst>
          </p:cNvPr>
          <p:cNvSpPr txBox="1"/>
          <p:nvPr/>
        </p:nvSpPr>
        <p:spPr>
          <a:xfrm>
            <a:off x="1168400" y="4121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解决难点：</a:t>
            </a:r>
            <a:r>
              <a:rPr lang="en-US" altLang="zh-CN" sz="1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SiL</a:t>
            </a:r>
            <a:r>
              <a:rPr lang="zh-CN" altLang="en-US" sz="1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对真实软硬件交互行为的认知不足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83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平台架构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32A8F5-2C7E-BD31-B188-DF1432EBB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694" y="957481"/>
            <a:ext cx="9548228" cy="53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6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CPS</a:t>
            </a:r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软件开发流程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671864" y="1206839"/>
            <a:ext cx="10148536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基于大疆机甲大师的信息物理综合测试床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1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：对真实软硬件交互行为的认知不足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	</a:t>
            </a:r>
            <a:r>
              <a:rPr lang="en-US" altLang="zh-CN" sz="2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HiL</a:t>
            </a: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 Wrapper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：让执行阶段运行在真实硬件上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2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：</a:t>
            </a: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HiL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阶段的可观测性和可操作性降低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  <a:r>
              <a:rPr lang="en-US" altLang="zh-CN" sz="2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SiL</a:t>
            </a: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 Wrapper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： 提升场景的可操作性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	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定位技术： 提升场景的可观测性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3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：</a:t>
            </a: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HiL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测试时，运行风险和成本都更高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3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边界姿态调整技术：保证运行时的安全性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2963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定位效果展示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2" name="定位同步效果">
            <a:hlinkClick r:id="" action="ppaction://media"/>
            <a:extLst>
              <a:ext uri="{FF2B5EF4-FFF2-40B4-BE49-F238E27FC236}">
                <a16:creationId xmlns:a16="http://schemas.microsoft.com/office/drawing/2014/main" id="{203C2A48-19EF-4A00-8AA3-6DDD78E5A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8112" t="7971" r="847" b="3801"/>
          <a:stretch/>
        </p:blipFill>
        <p:spPr>
          <a:xfrm>
            <a:off x="1308412" y="1175878"/>
            <a:ext cx="9811196" cy="5213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9819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C9BAA7-42D3-1BB4-8A33-853D7D0A6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862" y="1070419"/>
            <a:ext cx="8954276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1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49156" y="1275529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硬件在环 的 动作执行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31A0410-A370-70A8-D500-A2133268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56" y="1948481"/>
            <a:ext cx="5951736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4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49156" y="1275529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动作执行类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API</a:t>
            </a: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HiL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203D41-5A92-B730-DF75-180798DEC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82" y="1275529"/>
            <a:ext cx="4891478" cy="5150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37FB31-4BC0-5350-C64A-2443C99D11A3}"/>
              </a:ext>
            </a:extLst>
          </p:cNvPr>
          <p:cNvSpPr/>
          <p:nvPr/>
        </p:nvSpPr>
        <p:spPr>
          <a:xfrm>
            <a:off x="1101969" y="2115055"/>
            <a:ext cx="2778369" cy="583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向右平移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9082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49156" y="1275529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感知类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API</a:t>
            </a: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9203D41-5A92-B730-DF75-180798DEC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082" y="1275529"/>
            <a:ext cx="4891478" cy="5150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837FB31-4BC0-5350-C64A-2443C99D11A3}"/>
              </a:ext>
            </a:extLst>
          </p:cNvPr>
          <p:cNvSpPr/>
          <p:nvPr/>
        </p:nvSpPr>
        <p:spPr>
          <a:xfrm>
            <a:off x="1101969" y="2115055"/>
            <a:ext cx="2778369" cy="583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向右平移</a:t>
            </a:r>
            <a:r>
              <a:rPr lang="en-US" altLang="zh-CN" sz="2400" dirty="0"/>
              <a:t>3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898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52229" y="1524372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CPS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程序： 感知 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–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决策 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–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执行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程序周期性地检查小车状态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并在小车满足对应条件时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执行指定动作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6758F5-B42A-9559-9A0F-2966A01AB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27" b="1867"/>
          <a:stretch/>
        </p:blipFill>
        <p:spPr>
          <a:xfrm>
            <a:off x="5793665" y="2085682"/>
            <a:ext cx="5793537" cy="404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39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CPS</a:t>
            </a:r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软件开发流程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D319A-4A13-18F7-4E6F-4AD377012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810" y="3937134"/>
            <a:ext cx="3465838" cy="2624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3B89F9A-4F40-A7BB-94E3-E704F3140E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337" y="1464458"/>
            <a:ext cx="4038783" cy="26247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E9DEDB-5C1B-A479-27C6-91F178392A75}"/>
              </a:ext>
            </a:extLst>
          </p:cNvPr>
          <p:cNvSpPr txBox="1"/>
          <p:nvPr/>
        </p:nvSpPr>
        <p:spPr>
          <a:xfrm>
            <a:off x="358774" y="3956118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缺点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可操作性、可观测性的场地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45194E-337E-2BE4-398B-D11F7338BEDC}"/>
              </a:ext>
            </a:extLst>
          </p:cNvPr>
          <p:cNvSpPr txBox="1"/>
          <p:nvPr/>
        </p:nvSpPr>
        <p:spPr>
          <a:xfrm>
            <a:off x="907134" y="1856142"/>
            <a:ext cx="10855144" cy="95332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真实的软硬件交互过程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358774" y="1161202"/>
            <a:ext cx="6180902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优缺点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82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" y="-233680"/>
            <a:ext cx="12192000" cy="7091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-70849"/>
            <a:ext cx="494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信息物理融合系统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16028" y="949544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信息物理融合系统 </a:t>
            </a:r>
            <a:r>
              <a:rPr lang="en-US" altLang="zh-CN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(CPS)</a:t>
            </a:r>
          </a:p>
          <a:p>
            <a:pPr algn="l">
              <a:lnSpc>
                <a:spcPct val="150000"/>
              </a:lnSpc>
            </a:pPr>
            <a:r>
              <a:rPr lang="en-US" altLang="zh-CN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   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  <a:cs typeface="思源黑体" charset="0"/>
              </a:rPr>
              <a:t>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  <a:cs typeface="思源黑体" charset="0"/>
              </a:rPr>
              <a:t>由一组高度融合的 </a:t>
            </a:r>
            <a:r>
              <a:rPr lang="zh-CN" altLang="en-US" sz="2800" b="1" dirty="0">
                <a:latin typeface="思源黑体" charset="0"/>
                <a:ea typeface="微软雅黑" panose="020B0503020204020204" charset="-122"/>
                <a:cs typeface="思源黑体" charset="0"/>
              </a:rPr>
              <a:t>软件组件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  <a:cs typeface="思源黑体" charset="0"/>
              </a:rPr>
              <a:t>和 </a:t>
            </a:r>
            <a:r>
              <a:rPr lang="zh-CN" altLang="en-US" sz="2800" b="1" dirty="0">
                <a:latin typeface="思源黑体" charset="0"/>
                <a:ea typeface="微软雅黑" panose="020B0503020204020204" charset="-122"/>
                <a:cs typeface="思源黑体" charset="0"/>
              </a:rPr>
              <a:t>物理环境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  <a:cs typeface="思源黑体" charset="0"/>
              </a:rPr>
              <a:t>构成的工程系统。</a:t>
            </a:r>
            <a:endParaRPr lang="en-US" altLang="zh-CN" sz="28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大疆机甲大师小车 </a:t>
            </a:r>
            <a:r>
              <a:rPr lang="en-US" altLang="zh-CN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(</a:t>
            </a:r>
            <a:r>
              <a:rPr lang="en-US" altLang="zh-CN" sz="32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RoboMaster</a:t>
            </a:r>
            <a:r>
              <a:rPr lang="en-US" altLang="zh-CN" sz="3200" dirty="0">
                <a:latin typeface="思源黑体" charset="0"/>
                <a:ea typeface="微软雅黑" panose="020B0503020204020204" charset="-122"/>
                <a:cs typeface="思源黑体" charset="0"/>
              </a:rPr>
              <a:t> - EP)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 	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一类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CPS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的软件开发场景</a:t>
            </a:r>
            <a:endParaRPr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4DBB539-6EB1-FA46-29A3-E63E1E69BA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03B2E1C2-EB24-ABFF-687C-5C39864B58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44BA861-AEC5-4569-5180-8FAEEDF7A8BF}"/>
              </a:ext>
            </a:extLst>
          </p:cNvPr>
          <p:cNvGrpSpPr/>
          <p:nvPr/>
        </p:nvGrpSpPr>
        <p:grpSpPr>
          <a:xfrm>
            <a:off x="1220470" y="4233333"/>
            <a:ext cx="9751060" cy="1997574"/>
            <a:chOff x="1095292" y="4157698"/>
            <a:chExt cx="9751060" cy="1997574"/>
          </a:xfrm>
        </p:grpSpPr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D65AFC37-D365-4D19-66B0-7D4CA2A3D8E9}"/>
                </a:ext>
              </a:extLst>
            </p:cNvPr>
            <p:cNvSpPr/>
            <p:nvPr/>
          </p:nvSpPr>
          <p:spPr>
            <a:xfrm>
              <a:off x="6248400" y="4157698"/>
              <a:ext cx="4597952" cy="197992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2AED19B-C094-C3C8-4F24-4DED8D9E6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9397"/>
            <a:stretch/>
          </p:blipFill>
          <p:spPr>
            <a:xfrm>
              <a:off x="8513477" y="4309942"/>
              <a:ext cx="1876356" cy="122942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A81E2BC6-182E-6859-2B39-BB0D967EF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291" y="4411734"/>
              <a:ext cx="2228559" cy="1025844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6FCB24F-6589-28E2-6164-8E57833DC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45332" y="4326254"/>
              <a:ext cx="1370275" cy="122411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85C58B1-83D5-4D2A-A440-85E35D90F4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253"/>
            <a:stretch/>
          </p:blipFill>
          <p:spPr>
            <a:xfrm>
              <a:off x="6767819" y="4298947"/>
              <a:ext cx="1224460" cy="1251418"/>
            </a:xfrm>
            <a:prstGeom prst="rect">
              <a:avLst/>
            </a:prstGeom>
          </p:spPr>
        </p:pic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F5CB0E6D-F250-29E3-E07F-AD53C1E0C9A8}"/>
                </a:ext>
              </a:extLst>
            </p:cNvPr>
            <p:cNvSpPr/>
            <p:nvPr/>
          </p:nvSpPr>
          <p:spPr>
            <a:xfrm>
              <a:off x="1095292" y="4175346"/>
              <a:ext cx="4597952" cy="1979926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E8C30B01-F9FE-4C72-8FDC-F4B427E86D50}"/>
                </a:ext>
              </a:extLst>
            </p:cNvPr>
            <p:cNvSpPr txBox="1"/>
            <p:nvPr/>
          </p:nvSpPr>
          <p:spPr>
            <a:xfrm>
              <a:off x="1965006" y="5539371"/>
              <a:ext cx="15238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思源黑体" charset="0"/>
                  <a:ea typeface="微软雅黑" panose="020B0503020204020204" charset="-122"/>
                </a:rPr>
                <a:t>小车程序</a:t>
              </a:r>
              <a:endParaRPr lang="zh-CN" altLang="en-US" sz="2400" dirty="0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7E7EFDB-69E3-ED1A-9E3A-EB8346B40FF4}"/>
                </a:ext>
              </a:extLst>
            </p:cNvPr>
            <p:cNvSpPr txBox="1"/>
            <p:nvPr/>
          </p:nvSpPr>
          <p:spPr>
            <a:xfrm>
              <a:off x="4090716" y="5539371"/>
              <a:ext cx="15238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思源黑体" charset="0"/>
                  <a:ea typeface="微软雅黑" panose="020B0503020204020204" charset="-122"/>
                </a:rPr>
                <a:t>开源</a:t>
              </a:r>
              <a:r>
                <a:rPr lang="en-US" altLang="zh-CN" sz="2400" dirty="0">
                  <a:latin typeface="思源黑体" charset="0"/>
                  <a:ea typeface="微软雅黑" panose="020B0503020204020204" charset="-122"/>
                </a:rPr>
                <a:t>SDK</a:t>
              </a:r>
              <a:endParaRPr lang="zh-CN" altLang="en-US" sz="2400" dirty="0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2789068-5F2F-CEE0-8BD8-97D141735E5A}"/>
                </a:ext>
              </a:extLst>
            </p:cNvPr>
            <p:cNvSpPr txBox="1"/>
            <p:nvPr/>
          </p:nvSpPr>
          <p:spPr>
            <a:xfrm>
              <a:off x="7023569" y="5580254"/>
              <a:ext cx="15238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思源黑体" charset="0"/>
                  <a:ea typeface="微软雅黑" panose="020B0503020204020204" charset="-122"/>
                </a:rPr>
                <a:t>硬件</a:t>
              </a:r>
              <a:endParaRPr lang="zh-CN" altLang="en-US" sz="2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EB3EDBBB-CE57-ACB3-4FFE-5271AA53B3E9}"/>
                </a:ext>
              </a:extLst>
            </p:cNvPr>
            <p:cNvSpPr txBox="1"/>
            <p:nvPr/>
          </p:nvSpPr>
          <p:spPr>
            <a:xfrm>
              <a:off x="8823052" y="5562939"/>
              <a:ext cx="15238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400" dirty="0"/>
                <a:t>物理空间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04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1555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本页</a:t>
            </a:r>
            <a:r>
              <a:rPr lang="en-US" altLang="zh-CN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PPT</a:t>
            </a:r>
            <a:r>
              <a:rPr lang="zh-CN" altLang="en-US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6125" y="1186815"/>
            <a:ext cx="10700385" cy="78613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4000">
                <a:latin typeface="思源黑体" charset="0"/>
                <a:ea typeface="思源黑体" panose="020B0800000000000000" charset="-122"/>
                <a:cs typeface="思源黑体" charset="0"/>
              </a:rPr>
              <a:t>2022 CCF</a:t>
            </a:r>
            <a:r>
              <a:rPr lang="zh-CN" altLang="en-US" sz="4000">
                <a:latin typeface="思源黑体" charset="0"/>
                <a:ea typeface="思源黑体" panose="020B0800000000000000" charset="-122"/>
                <a:cs typeface="思源黑体" charset="0"/>
              </a:rPr>
              <a:t>中国软件大会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6125" y="2192655"/>
            <a:ext cx="10700385" cy="421576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/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CCF中国软件大会由中国计算机学会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(CCF)主办，CCF软件工程专委会、系统软件专委会、形式化方法专委会、复旦大学承办。本次大会的主题为“聚焦产教研用协同创新，提升关键软件供给能力”。</a:t>
            </a:r>
          </a:p>
          <a:p>
            <a:pPr algn="l"/>
            <a:endParaRPr sz="14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algn="l"/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CCF中国软件大会由全国软件与应用学术会议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(NASAC)</a:t>
            </a:r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与全国形式化方法与应用会议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FMAC)两个会议有机组成。NASAC创立于2002年，已举办二十届，由CCF主办，CCF软件工程专业委员会与CCF系统软件专业委员会共同承办，是中国软件科学与工程相关领域参会人数最多、影响范围最广、涵盖内容最全面的学术会议。全国形式化方法与应用会议(FMAC)创立于2016年，历经六届，由CCF主办，CCF形式化方法专业委员会承办。FMAC聚焦形式化方法理论前沿和最新研究进展，深化拓展形式化方法与相关领域的交叉，促进形式化方法、工具和应用在国内的发展。</a:t>
            </a:r>
          </a:p>
          <a:p>
            <a:pPr algn="l"/>
            <a:endParaRPr sz="14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algn="l"/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本次大会将组织特邀报告、青年学者论坛、论文专刊论坛、顶会顶刊论坛、优秀博士生论坛、学术论坛、工业论坛、教育论坛、学科竞赛等30余个不同类型的活动。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G:\新建文件夹\张士豪\2022.11.25上海\PPT\PPT.jpgPPT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5" y="635"/>
            <a:ext cx="12191365" cy="6857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6840" y="2211705"/>
            <a:ext cx="68795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pc="1000">
                <a:solidFill>
                  <a:schemeClr val="bg1"/>
                </a:solidFill>
                <a:uFillTx/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感谢观看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656205" y="3621405"/>
            <a:ext cx="68795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latin typeface="思源黑体" panose="020B0800000000000000" charset="-122"/>
                <a:ea typeface="思源黑体" panose="020B0800000000000000" charset="-122"/>
                <a:cs typeface="思源黑体" panose="020B0800000000000000" charset="-122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CPS</a:t>
            </a:r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软件开发流程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502965" y="1095188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从虚拟到物理环境的开发流程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D319A-4A13-18F7-4E6F-4AD377012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961" y="2157954"/>
            <a:ext cx="4125388" cy="31242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79EA28-8A73-A59F-F4DD-B52EF5066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743" r="10885"/>
          <a:stretch/>
        </p:blipFill>
        <p:spPr>
          <a:xfrm>
            <a:off x="6710906" y="2157954"/>
            <a:ext cx="4647203" cy="29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78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CPS</a:t>
            </a:r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软件开发流程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502965" y="12124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从</a:t>
            </a:r>
            <a:r>
              <a:rPr lang="en-US" altLang="zh-CN" sz="3200" dirty="0">
                <a:latin typeface="思源黑体" charset="0"/>
                <a:ea typeface="微软雅黑" panose="020B0503020204020204" charset="-122"/>
              </a:rPr>
              <a:t>RM</a:t>
            </a: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赛事 看 </a:t>
            </a:r>
            <a:r>
              <a:rPr lang="en-US" altLang="zh-CN" sz="3200" dirty="0">
                <a:latin typeface="思源黑体" charset="0"/>
                <a:ea typeface="微软雅黑" panose="020B0503020204020204" charset="-122"/>
              </a:rPr>
              <a:t>RM</a:t>
            </a: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软件开发的 各个阶段</a:t>
            </a:r>
            <a:endParaRPr lang="en-US" altLang="zh-CN" sz="32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charset="0"/>
                <a:ea typeface="微软雅黑" panose="020B0503020204020204" charset="-122"/>
              </a:rPr>
              <a:t>DSTA </a:t>
            </a:r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思源黑体" charset="0"/>
                <a:ea typeface="微软雅黑" panose="020B0503020204020204" charset="-122"/>
              </a:rPr>
              <a:t>BrainHack</a:t>
            </a:r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charset="0"/>
                <a:ea typeface="微软雅黑" panose="020B0503020204020204" charset="-122"/>
              </a:rPr>
              <a:t> TIL 2022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F4D70C2-DD78-D866-CFA8-D60D5AFA84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53"/>
          <a:stretch/>
        </p:blipFill>
        <p:spPr>
          <a:xfrm>
            <a:off x="1078530" y="2738821"/>
            <a:ext cx="1756421" cy="1795091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2B66A0-44D9-D37C-DCD3-97376E2FA76F}"/>
              </a:ext>
            </a:extLst>
          </p:cNvPr>
          <p:cNvGrpSpPr/>
          <p:nvPr/>
        </p:nvGrpSpPr>
        <p:grpSpPr>
          <a:xfrm>
            <a:off x="3168763" y="2269606"/>
            <a:ext cx="8189346" cy="927652"/>
            <a:chOff x="3131374" y="3637994"/>
            <a:chExt cx="8189346" cy="9276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B1E4F2C-19EA-6EAA-6075-3508660C9AE2}"/>
                </a:ext>
              </a:extLst>
            </p:cNvPr>
            <p:cNvCxnSpPr/>
            <p:nvPr/>
          </p:nvCxnSpPr>
          <p:spPr>
            <a:xfrm>
              <a:off x="3131374" y="4433381"/>
              <a:ext cx="7772400" cy="0"/>
            </a:xfrm>
            <a:prstGeom prst="line">
              <a:avLst/>
            </a:prstGeom>
            <a:ln w="76200"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接点 9">
              <a:extLst>
                <a:ext uri="{FF2B5EF4-FFF2-40B4-BE49-F238E27FC236}">
                  <a16:creationId xmlns:a16="http://schemas.microsoft.com/office/drawing/2014/main" id="{EE7974F1-1333-CDDB-7167-FF3F84FC25CD}"/>
                </a:ext>
              </a:extLst>
            </p:cNvPr>
            <p:cNvSpPr/>
            <p:nvPr/>
          </p:nvSpPr>
          <p:spPr>
            <a:xfrm>
              <a:off x="4104423" y="4318849"/>
              <a:ext cx="243840" cy="246797"/>
            </a:xfrm>
            <a:prstGeom prst="flowChartConnecto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流程图: 接点 10">
              <a:extLst>
                <a:ext uri="{FF2B5EF4-FFF2-40B4-BE49-F238E27FC236}">
                  <a16:creationId xmlns:a16="http://schemas.microsoft.com/office/drawing/2014/main" id="{05EA24B5-11CB-A139-2370-44BC677033FE}"/>
                </a:ext>
              </a:extLst>
            </p:cNvPr>
            <p:cNvSpPr/>
            <p:nvPr/>
          </p:nvSpPr>
          <p:spPr>
            <a:xfrm>
              <a:off x="9776298" y="4299225"/>
              <a:ext cx="243840" cy="246797"/>
            </a:xfrm>
            <a:prstGeom prst="flowChartConnecto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7C463A2-2142-EEDE-E567-FB70A24AF00E}"/>
                </a:ext>
              </a:extLst>
            </p:cNvPr>
            <p:cNvSpPr txBox="1"/>
            <p:nvPr/>
          </p:nvSpPr>
          <p:spPr>
            <a:xfrm>
              <a:off x="3813851" y="3648124"/>
              <a:ext cx="1005240" cy="795387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800" dirty="0">
                  <a:latin typeface="思源黑体" charset="0"/>
                  <a:ea typeface="微软雅黑" panose="020B0503020204020204" charset="-122"/>
                </a:rPr>
                <a:t>初赛</a:t>
              </a:r>
              <a:endParaRPr sz="2800" dirty="0">
                <a:latin typeface="思源黑体" charset="0"/>
                <a:ea typeface="微软雅黑" panose="020B050302020402020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68EEB64-BC17-9BD4-B16B-344C30907DCA}"/>
                </a:ext>
              </a:extLst>
            </p:cNvPr>
            <p:cNvSpPr txBox="1"/>
            <p:nvPr/>
          </p:nvSpPr>
          <p:spPr>
            <a:xfrm>
              <a:off x="9469684" y="3637994"/>
              <a:ext cx="1851036" cy="795387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800" dirty="0">
                  <a:latin typeface="思源黑体" charset="0"/>
                  <a:ea typeface="微软雅黑" panose="020B0503020204020204" charset="-122"/>
                </a:rPr>
                <a:t>正赛</a:t>
              </a:r>
              <a:endParaRPr lang="en-US" altLang="zh-CN" sz="2800" dirty="0">
                <a:latin typeface="思源黑体" charset="0"/>
                <a:ea typeface="微软雅黑" panose="020B050302020402020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4C4FECA-D55A-603D-BB6B-6D1C7CF2F432}"/>
                </a:ext>
              </a:extLst>
            </p:cNvPr>
            <p:cNvSpPr txBox="1"/>
            <p:nvPr/>
          </p:nvSpPr>
          <p:spPr>
            <a:xfrm>
              <a:off x="6900100" y="3643949"/>
              <a:ext cx="1627455" cy="692720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70C0"/>
                  </a:solidFill>
                  <a:latin typeface="思源黑体" charset="0"/>
                  <a:ea typeface="微软雅黑" panose="020B0503020204020204" charset="-122"/>
                </a:rPr>
                <a:t>赛前调试</a:t>
              </a:r>
              <a:endPara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endParaRPr>
            </a:p>
          </p:txBody>
        </p:sp>
        <p:sp>
          <p:nvSpPr>
            <p:cNvPr id="25" name="流程图: 接点 24">
              <a:extLst>
                <a:ext uri="{FF2B5EF4-FFF2-40B4-BE49-F238E27FC236}">
                  <a16:creationId xmlns:a16="http://schemas.microsoft.com/office/drawing/2014/main" id="{41AD6E0E-C340-81DC-2054-66CBB2FEA879}"/>
                </a:ext>
              </a:extLst>
            </p:cNvPr>
            <p:cNvSpPr/>
            <p:nvPr/>
          </p:nvSpPr>
          <p:spPr>
            <a:xfrm>
              <a:off x="7590651" y="4299224"/>
              <a:ext cx="243840" cy="246797"/>
            </a:xfrm>
            <a:prstGeom prst="flowChartConnecto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3A433B4-E729-DFF7-C464-19590467B168}"/>
              </a:ext>
            </a:extLst>
          </p:cNvPr>
          <p:cNvSpPr txBox="1"/>
          <p:nvPr/>
        </p:nvSpPr>
        <p:spPr>
          <a:xfrm>
            <a:off x="577071" y="4743661"/>
            <a:ext cx="10855144" cy="151490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前期：使用模拟器、仿真器进行软件开发     （</a:t>
            </a: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SiL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/</a:t>
            </a: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MiL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后期：在真实硬件上进行测试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		(</a:t>
            </a:r>
            <a:r>
              <a:rPr lang="en-US" altLang="zh-CN" sz="2800" dirty="0" err="1">
                <a:latin typeface="思源黑体" charset="0"/>
                <a:ea typeface="微软雅黑" panose="020B0503020204020204" charset="-122"/>
              </a:rPr>
              <a:t>HiL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7" name="箭头: V 形 6">
            <a:extLst>
              <a:ext uri="{FF2B5EF4-FFF2-40B4-BE49-F238E27FC236}">
                <a16:creationId xmlns:a16="http://schemas.microsoft.com/office/drawing/2014/main" id="{EA0A59CE-1B65-4AB0-E1F2-543C32E14F55}"/>
              </a:ext>
            </a:extLst>
          </p:cNvPr>
          <p:cNvSpPr/>
          <p:nvPr/>
        </p:nvSpPr>
        <p:spPr>
          <a:xfrm>
            <a:off x="3185692" y="3567688"/>
            <a:ext cx="3567510" cy="8060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软件</a:t>
            </a:r>
            <a:r>
              <a:rPr lang="en-US" altLang="zh-CN" sz="2800" dirty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2800" dirty="0">
                <a:solidFill>
                  <a:schemeClr val="tx1"/>
                </a:solidFill>
                <a:latin typeface="+mn-ea"/>
              </a:rPr>
              <a:t>模型在环</a:t>
            </a: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1B49ABB4-08A2-929B-A687-463F680892C8}"/>
              </a:ext>
            </a:extLst>
          </p:cNvPr>
          <p:cNvSpPr/>
          <p:nvPr/>
        </p:nvSpPr>
        <p:spPr>
          <a:xfrm>
            <a:off x="8672223" y="3546214"/>
            <a:ext cx="2685886" cy="848979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在环</a:t>
            </a:r>
          </a:p>
        </p:txBody>
      </p:sp>
      <p:sp>
        <p:nvSpPr>
          <p:cNvPr id="17" name="爆炸形: 8 pt  16">
            <a:extLst>
              <a:ext uri="{FF2B5EF4-FFF2-40B4-BE49-F238E27FC236}">
                <a16:creationId xmlns:a16="http://schemas.microsoft.com/office/drawing/2014/main" id="{021B168B-E557-2B72-8237-0C36DD598C06}"/>
              </a:ext>
            </a:extLst>
          </p:cNvPr>
          <p:cNvSpPr/>
          <p:nvPr/>
        </p:nvSpPr>
        <p:spPr>
          <a:xfrm>
            <a:off x="7255512" y="3530746"/>
            <a:ext cx="914400" cy="91440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90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CPS</a:t>
            </a:r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软件开发流程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671864" y="1206839"/>
            <a:ext cx="10260296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赛前调试：从</a:t>
            </a:r>
            <a:r>
              <a:rPr lang="en-US" altLang="zh-CN" sz="3200" dirty="0" err="1">
                <a:latin typeface="思源黑体" charset="0"/>
                <a:ea typeface="微软雅黑" panose="020B0503020204020204" charset="-122"/>
              </a:rPr>
              <a:t>SiL</a:t>
            </a: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到</a:t>
            </a:r>
            <a:r>
              <a:rPr lang="en-US" altLang="zh-CN" sz="3200" dirty="0" err="1">
                <a:latin typeface="思源黑体" charset="0"/>
                <a:ea typeface="微软雅黑" panose="020B0503020204020204" charset="-122"/>
              </a:rPr>
              <a:t>HiL</a:t>
            </a:r>
            <a:r>
              <a:rPr lang="zh-CN" altLang="en-US" sz="3200" dirty="0">
                <a:latin typeface="思源黑体" charset="0"/>
                <a:ea typeface="微软雅黑" panose="020B0503020204020204" charset="-122"/>
              </a:rPr>
              <a:t>的迁移过程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程序在虚拟环境和物理环境中的行为不一致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1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：</a:t>
            </a:r>
            <a:r>
              <a:rPr lang="en-US" altLang="zh-CN" sz="2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SiL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对真实软硬件交互行为的认知不足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修改代码后，使用实车调试的困难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	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2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：</a:t>
            </a:r>
            <a:r>
              <a:rPr lang="en-US" altLang="zh-CN" sz="2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HiL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阶段的可观测性和可操作性降低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测试时发生了硬件模块的损坏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难点</a:t>
            </a:r>
            <a:r>
              <a:rPr lang="en-US" altLang="zh-CN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3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：</a:t>
            </a:r>
            <a:r>
              <a:rPr lang="en-US" altLang="zh-CN" sz="2800" dirty="0" err="1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HiL</a:t>
            </a:r>
            <a:r>
              <a:rPr lang="zh-CN" altLang="en-US" sz="2800" dirty="0">
                <a:solidFill>
                  <a:srgbClr val="0070C0"/>
                </a:solidFill>
                <a:latin typeface="思源黑体" charset="0"/>
                <a:ea typeface="微软雅黑" panose="020B0503020204020204" charset="-122"/>
              </a:rPr>
              <a:t>测试时，运行风险和成本都更高</a:t>
            </a:r>
            <a:endParaRPr lang="en-US" altLang="zh-CN" sz="2800" dirty="0">
              <a:solidFill>
                <a:srgbClr val="0070C0"/>
              </a:solidFill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5034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5" y="15557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本页</a:t>
            </a:r>
            <a:r>
              <a:rPr lang="en-US" altLang="zh-CN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PPT</a:t>
            </a:r>
            <a:r>
              <a:rPr lang="zh-CN" altLang="en-US" sz="360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标题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6125" y="1186815"/>
            <a:ext cx="10700385" cy="78613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/>
            <a:r>
              <a:rPr lang="en-US" altLang="zh-CN" sz="4000">
                <a:latin typeface="思源黑体" charset="0"/>
                <a:ea typeface="思源黑体" panose="020B0800000000000000" charset="-122"/>
                <a:cs typeface="思源黑体" charset="0"/>
              </a:rPr>
              <a:t>2022 CCF</a:t>
            </a:r>
            <a:r>
              <a:rPr lang="zh-CN" altLang="en-US" sz="4000">
                <a:latin typeface="思源黑体" charset="0"/>
                <a:ea typeface="思源黑体" panose="020B0800000000000000" charset="-122"/>
                <a:cs typeface="思源黑体" charset="0"/>
              </a:rPr>
              <a:t>中国软件大会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6125" y="2192655"/>
            <a:ext cx="10700385" cy="4215765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/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CCF中国软件大会由中国计算机学会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(CCF)主办，CCF软件工程专委会、系统软件专委会、形式化方法专委会、复旦大学承办。本次大会的主题为“聚焦产教研用协同创新，提升关键软件供给能力”。</a:t>
            </a:r>
          </a:p>
          <a:p>
            <a:pPr algn="l"/>
            <a:endParaRPr sz="14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algn="l"/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CCF中国软件大会由全国软件与应用学术会议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(NASAC)</a:t>
            </a:r>
            <a:r>
              <a:rPr sz="1400" dirty="0" err="1">
                <a:latin typeface="思源黑体" charset="0"/>
                <a:ea typeface="微软雅黑" panose="020B0503020204020204" charset="-122"/>
                <a:cs typeface="思源黑体" charset="0"/>
              </a:rPr>
              <a:t>与全国形式化方法与应用会议</a:t>
            </a:r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(FMAC)两个会议有机组成。NASAC创立于2002年，已举办二十届，由CCF主办，CCF软件工程专业委员会与CCF系统软件专业委员会共同承办，是中国软件科学与工程相关领域参会人数最多、影响范围最广、涵盖内容最全面的学术会议。全国形式化方法与应用会议(FMAC)创立于2016年，历经六届，由CCF主办，CCF形式化方法专业委员会承办。FMAC聚焦形式化方法理论前沿和最新研究进展，深化拓展形式化方法与相关领域的交叉，促进形式化方法、工具和应用在国内的发展。</a:t>
            </a:r>
          </a:p>
          <a:p>
            <a:pPr algn="l"/>
            <a:endParaRPr sz="1400" dirty="0">
              <a:latin typeface="思源黑体" charset="0"/>
              <a:ea typeface="微软雅黑" panose="020B0503020204020204" charset="-122"/>
              <a:cs typeface="思源黑体" charset="0"/>
            </a:endParaRPr>
          </a:p>
          <a:p>
            <a:pPr algn="l"/>
            <a:r>
              <a:rPr sz="1400" dirty="0">
                <a:latin typeface="思源黑体" charset="0"/>
                <a:ea typeface="微软雅黑" panose="020B0503020204020204" charset="-122"/>
                <a:cs typeface="思源黑体" charset="0"/>
              </a:rPr>
              <a:t>本次大会将组织特邀报告、青年学者论坛、论文专刊论坛、顶会顶刊论坛、优秀博士生论坛、学术论坛、工业论坛、教育论坛、学科竞赛等30余个不同类型的活动。</a:t>
            </a:r>
          </a:p>
        </p:txBody>
      </p:sp>
    </p:spTree>
    <p:extLst>
      <p:ext uri="{BB962C8B-B14F-4D97-AF65-F5344CB8AC3E}">
        <p14:creationId xmlns:p14="http://schemas.microsoft.com/office/powerpoint/2010/main" val="64706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效果展示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1EDD0F-587E-B85E-F598-873EB7472449}"/>
              </a:ext>
            </a:extLst>
          </p:cNvPr>
          <p:cNvSpPr txBox="1"/>
          <p:nvPr/>
        </p:nvSpPr>
        <p:spPr>
          <a:xfrm>
            <a:off x="429722" y="1054235"/>
            <a:ext cx="10855144" cy="2909727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84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52229" y="1222528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机甲大师决策程序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	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对开源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SDK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中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API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的顺序调用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 基本架构：感知 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–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决策 </a:t>
            </a:r>
            <a:r>
              <a:rPr lang="en-US" altLang="zh-CN" sz="2800" dirty="0">
                <a:latin typeface="思源黑体" charset="0"/>
                <a:ea typeface="微软雅黑" panose="020B0503020204020204" charset="-122"/>
              </a:rPr>
              <a:t>– </a:t>
            </a: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执行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程序周期性地检查小车状态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并在小车满足对应条件时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思源黑体" charset="0"/>
                <a:ea typeface="微软雅黑" panose="020B0503020204020204" charset="-122"/>
              </a:rPr>
              <a:t>执行指定动作</a:t>
            </a: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EEABB3F-3561-7607-77D5-19C56064D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89"/>
          <a:stretch/>
        </p:blipFill>
        <p:spPr>
          <a:xfrm>
            <a:off x="6096000" y="1904831"/>
            <a:ext cx="5618588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4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8774" y="155575"/>
            <a:ext cx="5571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优设标题黑" panose="00000500000000000000" charset="-122"/>
                <a:ea typeface="优设标题黑" panose="00000500000000000000" charset="-122"/>
                <a:cs typeface="优设标题黑" panose="00000500000000000000" charset="-122"/>
              </a:rPr>
              <a:t>机甲大师决策程序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0E43ED0-A7B2-5264-BA43-6BB51B75499E}"/>
              </a:ext>
            </a:extLst>
          </p:cNvPr>
          <p:cNvSpPr txBox="1"/>
          <p:nvPr/>
        </p:nvSpPr>
        <p:spPr>
          <a:xfrm>
            <a:off x="449156" y="1275529"/>
            <a:ext cx="5643771" cy="274143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软件在环 的 环境感知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800" dirty="0">
                <a:latin typeface="思源黑体" charset="0"/>
                <a:ea typeface="微软雅黑" panose="020B0503020204020204" charset="-122"/>
              </a:rPr>
              <a:t>虚拟引擎下的丰富快速场景搭建</a:t>
            </a: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marL="457200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思源黑体" charset="0"/>
              <a:ea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endParaRPr lang="en-US" altLang="zh-CN" sz="2400" dirty="0">
              <a:latin typeface="思源黑体" charset="0"/>
              <a:ea typeface="微软雅黑" panose="020B050302020402020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A74C4D8-5075-FF33-B3CF-763450879420}"/>
              </a:ext>
            </a:extLst>
          </p:cNvPr>
          <p:cNvSpPr/>
          <p:nvPr/>
        </p:nvSpPr>
        <p:spPr>
          <a:xfrm>
            <a:off x="6936288" y="1379419"/>
            <a:ext cx="4466589" cy="4676812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B51C5D4-45B0-144D-4494-0BBD9F0C47C0}"/>
              </a:ext>
            </a:extLst>
          </p:cNvPr>
          <p:cNvSpPr txBox="1"/>
          <p:nvPr/>
        </p:nvSpPr>
        <p:spPr>
          <a:xfrm>
            <a:off x="8426204" y="5441737"/>
            <a:ext cx="3238853" cy="47459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不同车辆位置</a:t>
            </a:r>
            <a:endParaRPr lang="en-US" altLang="zh-CN" dirty="0">
              <a:latin typeface="思源黑体" charset="0"/>
              <a:ea typeface="微软雅黑" panose="020B050302020402020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8DDBB5-1527-49C6-5874-F4D7A3D22E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6" t="13662" r="3537" b="15884"/>
          <a:stretch/>
        </p:blipFill>
        <p:spPr>
          <a:xfrm>
            <a:off x="789123" y="2077435"/>
            <a:ext cx="5884985" cy="66576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E4E8B4-672E-6FAF-36D1-84C09C5B4139}"/>
              </a:ext>
            </a:extLst>
          </p:cNvPr>
          <p:cNvSpPr txBox="1"/>
          <p:nvPr/>
        </p:nvSpPr>
        <p:spPr>
          <a:xfrm>
            <a:off x="8426204" y="3429000"/>
            <a:ext cx="3238853" cy="47459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latin typeface="思源黑体" charset="0"/>
                <a:ea typeface="微软雅黑" panose="020B0503020204020204" charset="-122"/>
              </a:rPr>
              <a:t>不同场景</a:t>
            </a:r>
            <a:endParaRPr lang="en-US" altLang="zh-CN" dirty="0">
              <a:latin typeface="思源黑体" charset="0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0952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EzODg0ZDVjYzE4ZWNkYmNiMTA2MTQ3ZGViZGYzMDYifQ=="/>
  <p:tag name="KSO_WPP_MARK_KEY" val="06cc627a-1669-45b9-872a-66fe27e430d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1200</TotalTime>
  <Words>1393</Words>
  <Application>Microsoft Office PowerPoint</Application>
  <PresentationFormat>宽屏</PresentationFormat>
  <Paragraphs>252</Paragraphs>
  <Slides>21</Slides>
  <Notes>19</Notes>
  <HiddenSlides>1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lucida Grande</vt:lpstr>
      <vt:lpstr>等线</vt:lpstr>
      <vt:lpstr>思源黑体</vt:lpstr>
      <vt:lpstr>宋体</vt:lpstr>
      <vt:lpstr>微软雅黑</vt:lpstr>
      <vt:lpstr>优设标题黑</vt:lpstr>
      <vt:lpstr>Arial</vt:lpstr>
      <vt:lpstr>Calibri</vt:lpstr>
      <vt:lpstr>Lato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毛 心怡</cp:lastModifiedBy>
  <cp:revision>8</cp:revision>
  <dcterms:created xsi:type="dcterms:W3CDTF">2022-11-17T04:37:00Z</dcterms:created>
  <dcterms:modified xsi:type="dcterms:W3CDTF">2022-11-22T08:16:13Z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F17BB7DE62B64A5187BA8F350B20E4CE</vt:lpwstr>
  </property>
  <property fmtid="{D5CDD505-2E9C-101B-9397-08002B2CF9AE}" pid="3" name="KSOProductBuildVer">
    <vt:lpwstr>2052-11.1.0.12763</vt:lpwstr>
  </property>
</Properties>
</file>